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6" r:id="rId2"/>
    <p:sldId id="306" r:id="rId3"/>
    <p:sldId id="271" r:id="rId4"/>
    <p:sldId id="273" r:id="rId5"/>
    <p:sldId id="285" r:id="rId6"/>
    <p:sldId id="279" r:id="rId7"/>
    <p:sldId id="287" r:id="rId8"/>
    <p:sldId id="304" r:id="rId9"/>
    <p:sldId id="291" r:id="rId10"/>
    <p:sldId id="292" r:id="rId11"/>
    <p:sldId id="293" r:id="rId12"/>
    <p:sldId id="302" r:id="rId13"/>
    <p:sldId id="296" r:id="rId14"/>
    <p:sldId id="297" r:id="rId15"/>
    <p:sldId id="298" r:id="rId16"/>
    <p:sldId id="299" r:id="rId17"/>
    <p:sldId id="301" r:id="rId18"/>
    <p:sldId id="280" r:id="rId19"/>
    <p:sldId id="281" r:id="rId20"/>
    <p:sldId id="282" r:id="rId21"/>
    <p:sldId id="283" r:id="rId22"/>
    <p:sldId id="294" r:id="rId23"/>
    <p:sldId id="30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860000"/>
    <a:srgbClr val="CDFEB4"/>
    <a:srgbClr val="B8CD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8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1E090-E693-4C8F-9606-1CA65A317A33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A057F-0452-4B64-8B40-950C44D998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2716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A057F-0452-4B64-8B40-950C44D9987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325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5.jpe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2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7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7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8.jpe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276366" y="620688"/>
            <a:ext cx="8616113" cy="2968404"/>
          </a:xfrm>
        </p:spPr>
        <p:txBody>
          <a:bodyPr>
            <a:prstTxWarp prst="textDeflat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Весёлая викторина</a:t>
            </a:r>
            <a:r>
              <a:rPr lang="ru-RU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br>
              <a:rPr lang="ru-RU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1430"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 творчеству </a:t>
            </a:r>
            <a:r>
              <a:rPr lang="ru-RU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1430"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Эдуарда Успенского</a:t>
            </a:r>
            <a:br>
              <a:rPr lang="ru-RU" b="1" dirty="0">
                <a:ln w="11430"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>
                <a:solidFill>
                  <a:srgbClr val="C00000"/>
                </a:solidFill>
              </a:ln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Управляющая кнопка: сведения 2">
            <a:hlinkClick r:id="" action="ppaction://noaction" highlightClick="1"/>
          </p:cNvPr>
          <p:cNvSpPr/>
          <p:nvPr/>
        </p:nvSpPr>
        <p:spPr>
          <a:xfrm>
            <a:off x="6384436" y="6118743"/>
            <a:ext cx="360040" cy="493736"/>
          </a:xfrm>
          <a:prstGeom prst="actionButtonInformati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37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rostar\Desktop\67130441_1290856486_svitolk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3578" y="505797"/>
            <a:ext cx="4848225" cy="51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12280" y="1347274"/>
            <a:ext cx="421952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«</a:t>
            </a:r>
            <a:r>
              <a:rPr lang="ru-RU" sz="2800" b="1" i="1" dirty="0"/>
              <a:t>Предлагаю почтовые услуги: вынос газет и журналов, разнос посылок, вручение телеграмм и писем. </a:t>
            </a:r>
            <a:r>
              <a:rPr lang="ru-RU" sz="2800" b="1" i="1" dirty="0">
                <a:solidFill>
                  <a:srgbClr val="FF0000"/>
                </a:solidFill>
              </a:rPr>
              <a:t>Оплата: </a:t>
            </a:r>
            <a:r>
              <a:rPr lang="ru-RU" sz="2800" b="1" i="1" dirty="0"/>
              <a:t>чашка чаю с баранками и </a:t>
            </a:r>
            <a:r>
              <a:rPr lang="ru-RU" sz="2800" b="1" i="1" dirty="0" smtClean="0"/>
              <a:t>другими</a:t>
            </a:r>
          </a:p>
          <a:p>
            <a:endParaRPr lang="ru-RU" sz="2800" b="1" i="1" dirty="0"/>
          </a:p>
          <a:p>
            <a:r>
              <a:rPr lang="ru-RU" sz="2800" b="1" i="1" dirty="0" smtClean="0"/>
              <a:t>      </a:t>
            </a:r>
            <a:r>
              <a:rPr lang="ru-RU" sz="2800" b="1" i="1" dirty="0"/>
              <a:t>вкусными вещами». </a:t>
            </a:r>
            <a:br>
              <a:rPr lang="ru-RU" sz="2800" b="1" i="1" dirty="0"/>
            </a:br>
            <a:endParaRPr lang="ru-RU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795444"/>
            <a:ext cx="342433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spc="5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chemeClr val="accent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eeskneesCTT" pitchFamily="2" charset="0"/>
              </a:rPr>
              <a:t>объявление</a:t>
            </a:r>
            <a:endParaRPr lang="ru-RU" sz="3600" b="1" spc="50" dirty="0">
              <a:ln w="12700" cmpd="sng">
                <a:solidFill>
                  <a:srgbClr val="FFC000"/>
                </a:solidFill>
                <a:prstDash val="solid"/>
              </a:ln>
              <a:solidFill>
                <a:schemeClr val="accent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eeskneesCTT" pitchFamily="2" charset="0"/>
            </a:endParaRPr>
          </a:p>
        </p:txBody>
      </p:sp>
      <p:pic>
        <p:nvPicPr>
          <p:cNvPr id="7" name="Picture 2" descr="C:\Users\Microstar\Desktop\Презентация Microsoft PowerPoint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6" t="27957" r="71774"/>
          <a:stretch/>
        </p:blipFill>
        <p:spPr bwMode="auto">
          <a:xfrm>
            <a:off x="323528" y="2060848"/>
            <a:ext cx="2403988" cy="494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874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rostar\Desktop\67130441_1290856486_svitolk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05798"/>
            <a:ext cx="4848225" cy="51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1380220"/>
            <a:ext cx="3952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 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1759752"/>
            <a:ext cx="40732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>
                <a:cs typeface="Arial" panose="020B0604020202020204" pitchFamily="34" charset="0"/>
              </a:rPr>
              <a:t>«Организую курсы разговорного русского  языка. Обучаю фразам: «Кто там?», «Это я - почтальон Печкин».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http://ru1.anyfad.com/items/t1@15d1d264-5e9c-407d-8258-962e9b369e6a/Kot-Matroskin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2883136"/>
            <a:ext cx="2592288" cy="3786224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67944" y="795444"/>
            <a:ext cx="342433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spc="5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chemeClr val="accent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eeskneesCTT" pitchFamily="2" charset="0"/>
              </a:rPr>
              <a:t>объявление</a:t>
            </a:r>
            <a:endParaRPr lang="ru-RU" sz="3600" b="1" spc="50" dirty="0">
              <a:ln w="12700" cmpd="sng">
                <a:solidFill>
                  <a:srgbClr val="FFC000"/>
                </a:solidFill>
                <a:prstDash val="solid"/>
              </a:ln>
              <a:solidFill>
                <a:schemeClr val="accent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eeskneesCTT" pitchFamily="2" charset="0"/>
            </a:endParaRPr>
          </a:p>
        </p:txBody>
      </p:sp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8370773" y="6123545"/>
            <a:ext cx="521208" cy="521208"/>
          </a:xfrm>
          <a:prstGeom prst="actionButtonHome">
            <a:avLst/>
          </a:prstGeom>
          <a:solidFill>
            <a:srgbClr val="CDF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0516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99630"/>
            <a:ext cx="8229600" cy="863888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Найдите лишний персонаж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21447225">
            <a:off x="1918150" y="1865994"/>
            <a:ext cx="2380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1.Дядя Фёдор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338785">
            <a:off x="1984516" y="2327502"/>
            <a:ext cx="1869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2.Гаврюша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328205">
            <a:off x="2083406" y="2820462"/>
            <a:ext cx="1619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3.Печкин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324430">
            <a:off x="2067299" y="3256662"/>
            <a:ext cx="1946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4.Булочкин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4" descr="http://www.simpletutorials.ru/wp-content/uploads/2011/09/arrow.jpe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73735" y="6234682"/>
            <a:ext cx="540043" cy="54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224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21259113">
            <a:off x="2033979" y="3236969"/>
            <a:ext cx="228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4. Чебурашка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338785">
            <a:off x="1920871" y="2349563"/>
            <a:ext cx="2772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2.Крокодил Гена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328205">
            <a:off x="1932576" y="2743223"/>
            <a:ext cx="3364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3.Старуха Шапокляк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324430">
            <a:off x="1868198" y="1876438"/>
            <a:ext cx="2615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1.Девочка Вера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/>
        <p:txBody>
          <a:bodyPr>
            <a:prstTxWarp prst="textDeflate">
              <a:avLst/>
            </a:prstTxWarp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Найдите лишний персонаж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4" descr="http://www.simpletutorials.ru/wp-content/uploads/2011/09/arrow.jpe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73735" y="6234682"/>
            <a:ext cx="540043" cy="54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6493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21259113">
            <a:off x="2024145" y="3205318"/>
            <a:ext cx="362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4. Соловей разбойник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338785">
            <a:off x="1950726" y="1817081"/>
            <a:ext cx="2074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1. Баба - Яга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328205">
            <a:off x="1999297" y="2681545"/>
            <a:ext cx="3676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3. Кикимора Болотная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324430">
            <a:off x="1949269" y="2215996"/>
            <a:ext cx="3450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2. Галчонок </a:t>
            </a:r>
            <a:r>
              <a:rPr lang="ru-RU" sz="2800" b="1" dirty="0" err="1" smtClean="0">
                <a:solidFill>
                  <a:schemeClr val="bg1"/>
                </a:solidFill>
              </a:rPr>
              <a:t>Хватайка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611188" y="200025"/>
            <a:ext cx="8229600" cy="86360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Найдите лишний персонаж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4" descr="http://www.simpletutorials.ru/wp-content/uploads/2011/09/arrow.jpe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73735" y="6234682"/>
            <a:ext cx="540043" cy="54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7851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21259113">
            <a:off x="2037229" y="3265172"/>
            <a:ext cx="2316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4. Клоун Саня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338785">
            <a:off x="1866860" y="1817081"/>
            <a:ext cx="2242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1. Тётя Фёкла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328205">
            <a:off x="1942059" y="2302797"/>
            <a:ext cx="2414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2.Коза </a:t>
            </a:r>
            <a:r>
              <a:rPr lang="ru-RU" sz="2800" b="1" dirty="0" err="1" smtClean="0">
                <a:solidFill>
                  <a:schemeClr val="bg1"/>
                </a:solidFill>
              </a:rPr>
              <a:t>Полкан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324430">
            <a:off x="1941777" y="2765481"/>
            <a:ext cx="2702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3.Корова Мурка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611188" y="200025"/>
            <a:ext cx="8229600" cy="86360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Найдите лишний персонаж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4" descr="http://www.simpletutorials.ru/wp-content/uploads/2011/09/arrow.jpe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73735" y="6234682"/>
            <a:ext cx="540043" cy="54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9359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21259113">
            <a:off x="2013982" y="3238285"/>
            <a:ext cx="289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4. Кот </a:t>
            </a:r>
            <a:r>
              <a:rPr lang="ru-RU" sz="2800" b="1" dirty="0" err="1" smtClean="0">
                <a:solidFill>
                  <a:schemeClr val="bg1"/>
                </a:solidFill>
              </a:rPr>
              <a:t>Матроскин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338785">
            <a:off x="1893534" y="1817080"/>
            <a:ext cx="2444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1. Дядя Фёдор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328205">
            <a:off x="1893419" y="2302796"/>
            <a:ext cx="2846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2. Крокодил Гена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324430">
            <a:off x="1954799" y="2714807"/>
            <a:ext cx="3777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3. Железный Дровосек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622792" y="6293608"/>
            <a:ext cx="521208" cy="521208"/>
          </a:xfrm>
          <a:prstGeom prst="actionButtonHome">
            <a:avLst/>
          </a:prstGeom>
          <a:solidFill>
            <a:srgbClr val="CDF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611188" y="200025"/>
            <a:ext cx="8229600" cy="86360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Найдите лишний персонаж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419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lib-revda.ru/files/39.gi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3061" r="21296"/>
          <a:stretch/>
        </p:blipFill>
        <p:spPr bwMode="auto">
          <a:xfrm rot="504962">
            <a:off x="6330514" y="2361765"/>
            <a:ext cx="2410675" cy="381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абличка 3"/>
          <p:cNvSpPr/>
          <p:nvPr/>
        </p:nvSpPr>
        <p:spPr>
          <a:xfrm>
            <a:off x="281643" y="4657977"/>
            <a:ext cx="5904656" cy="1560195"/>
          </a:xfrm>
          <a:prstGeom prst="plaque">
            <a:avLst/>
          </a:prstGeom>
          <a:solidFill>
            <a:srgbClr val="CDFEB4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/>
              <a:t>А навстречу им какой - то дядя бежит. Румяный такой, в шапке. </a:t>
            </a:r>
            <a:endParaRPr lang="ru-RU" altLang="ru-RU" sz="2400" b="1" dirty="0" smtClean="0"/>
          </a:p>
          <a:p>
            <a:pPr algn="ctr"/>
            <a:r>
              <a:rPr lang="ru-RU" altLang="ru-RU" sz="2400" b="1" dirty="0" smtClean="0"/>
              <a:t>Лет </a:t>
            </a:r>
            <a:r>
              <a:rPr lang="ru-RU" altLang="ru-RU" sz="2400" b="1" dirty="0"/>
              <a:t>пятидесяти с </a:t>
            </a:r>
            <a:r>
              <a:rPr lang="ru-RU" altLang="ru-RU" sz="2400" b="1" dirty="0" smtClean="0"/>
              <a:t>хвостиком…</a:t>
            </a:r>
            <a:endParaRPr lang="ru-RU" altLang="ru-RU" sz="2400" b="1" dirty="0">
              <a:latin typeface="Arial" charset="0"/>
            </a:endParaRPr>
          </a:p>
        </p:txBody>
      </p:sp>
      <p:pic>
        <p:nvPicPr>
          <p:cNvPr id="1026" name="Picture 2" descr="C:\Users\Microstar\Pictures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6736" y="45324"/>
            <a:ext cx="4321175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grandmatanya.ru/wp-content/uploads/2015/05/hello_html_m6d7400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8512" y="550778"/>
            <a:ext cx="2737624" cy="331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>
            <a:off x="2447103" y="297699"/>
            <a:ext cx="3960440" cy="38164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2086368" y="45323"/>
            <a:ext cx="4321175" cy="4321175"/>
            <a:chOff x="2266736" y="45323"/>
            <a:chExt cx="4321175" cy="4321175"/>
          </a:xfrm>
        </p:grpSpPr>
        <p:sp>
          <p:nvSpPr>
            <p:cNvPr id="17" name="Овал 16"/>
            <p:cNvSpPr/>
            <p:nvPr/>
          </p:nvSpPr>
          <p:spPr>
            <a:xfrm>
              <a:off x="2266736" y="45323"/>
              <a:ext cx="4321175" cy="4321175"/>
            </a:xfrm>
            <a:prstGeom prst="ellipse">
              <a:avLst/>
            </a:prstGeom>
            <a:solidFill>
              <a:srgbClr val="CDFEB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5832033" y="550778"/>
              <a:ext cx="220717" cy="23496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2662779" y="6301051"/>
            <a:ext cx="1584176" cy="4572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проверка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3" name="Picture 4" descr="http://www.simpletutorials.ru/wp-content/uploads/2011/09/arrow.jpe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73735" y="6234682"/>
            <a:ext cx="540043" cy="54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847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lib-revda.ru/files/39.gi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3061" r="21296"/>
          <a:stretch/>
        </p:blipFill>
        <p:spPr bwMode="auto">
          <a:xfrm rot="504962">
            <a:off x="6330514" y="2361765"/>
            <a:ext cx="2410675" cy="381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абличка 3"/>
          <p:cNvSpPr/>
          <p:nvPr/>
        </p:nvSpPr>
        <p:spPr>
          <a:xfrm>
            <a:off x="98040" y="4126537"/>
            <a:ext cx="5884598" cy="2520315"/>
          </a:xfrm>
          <a:prstGeom prst="plaque">
            <a:avLst/>
          </a:prstGeom>
          <a:solidFill>
            <a:srgbClr val="CDFEB4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/>
              <a:t>И в комнате </a:t>
            </a:r>
            <a:r>
              <a:rPr lang="ru-RU" altLang="ru-RU" sz="2400" b="1" dirty="0" smtClean="0"/>
              <a:t>появился </a:t>
            </a:r>
            <a:r>
              <a:rPr lang="ru-RU" altLang="ru-RU" sz="2400" b="1" dirty="0"/>
              <a:t>какой - то неизвестный зверь. Он был коричневый с большими </a:t>
            </a:r>
            <a:r>
              <a:rPr lang="ru-RU" altLang="ru-RU" sz="2400" b="1" dirty="0" smtClean="0"/>
              <a:t>вытаращенными </a:t>
            </a:r>
            <a:r>
              <a:rPr lang="ru-RU" altLang="ru-RU" sz="2400" b="1" dirty="0"/>
              <a:t>глазами и </a:t>
            </a:r>
            <a:r>
              <a:rPr lang="ru-RU" altLang="ru-RU" sz="2400" b="1" dirty="0" smtClean="0"/>
              <a:t>коротким </a:t>
            </a:r>
            <a:r>
              <a:rPr lang="ru-RU" altLang="ru-RU" sz="2400" b="1" dirty="0"/>
              <a:t>пушистым </a:t>
            </a:r>
            <a:r>
              <a:rPr lang="ru-RU" altLang="ru-RU" sz="2400" b="1" dirty="0" smtClean="0"/>
              <a:t>хвостом…</a:t>
            </a:r>
            <a:endParaRPr lang="ru-RU" altLang="ru-RU" sz="2400" b="1" dirty="0">
              <a:latin typeface="Arial" charset="0"/>
            </a:endParaRPr>
          </a:p>
        </p:txBody>
      </p:sp>
      <p:pic>
        <p:nvPicPr>
          <p:cNvPr id="1026" name="Picture 2" descr="C:\Users\Microstar\Pictures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6736" y="45324"/>
            <a:ext cx="4321175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2125995" y="445"/>
            <a:ext cx="4321175" cy="4321175"/>
            <a:chOff x="2266736" y="45323"/>
            <a:chExt cx="4321175" cy="4321175"/>
          </a:xfrm>
        </p:grpSpPr>
        <p:sp>
          <p:nvSpPr>
            <p:cNvPr id="17" name="Овал 16"/>
            <p:cNvSpPr/>
            <p:nvPr/>
          </p:nvSpPr>
          <p:spPr>
            <a:xfrm>
              <a:off x="2266736" y="45323"/>
              <a:ext cx="4321175" cy="4321175"/>
            </a:xfrm>
            <a:prstGeom prst="ellipse">
              <a:avLst/>
            </a:prstGeom>
            <a:solidFill>
              <a:srgbClr val="CDFEB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5742281" y="513789"/>
              <a:ext cx="220717" cy="23496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5601540" y="6400800"/>
            <a:ext cx="1584176" cy="4572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проверка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vseanekdotu.ru/wp-content/uploads/2013/06/cheburashka_s_cvetochkom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42423" y="703876"/>
            <a:ext cx="3585761" cy="300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>
            <a:off x="2447103" y="297700"/>
            <a:ext cx="3960440" cy="38164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://www.simpletutorials.ru/wp-content/uploads/2011/09/arrow.jpe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73735" y="6234682"/>
            <a:ext cx="540043" cy="54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5531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lib-revda.ru/files/39.gi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3061" r="21296"/>
          <a:stretch/>
        </p:blipFill>
        <p:spPr bwMode="auto">
          <a:xfrm rot="504962">
            <a:off x="6330514" y="2361765"/>
            <a:ext cx="2410675" cy="381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абличка 3"/>
          <p:cNvSpPr/>
          <p:nvPr/>
        </p:nvSpPr>
        <p:spPr>
          <a:xfrm>
            <a:off x="86304" y="3761858"/>
            <a:ext cx="5884598" cy="3000375"/>
          </a:xfrm>
          <a:prstGeom prst="plaque">
            <a:avLst/>
          </a:prstGeom>
          <a:solidFill>
            <a:srgbClr val="CDFEB4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cs typeface="Times New Roman" pitchFamily="18" charset="0"/>
              </a:rPr>
              <a:t>Он </a:t>
            </a:r>
            <a:r>
              <a:rPr lang="ru-RU" altLang="ru-RU" sz="2400" b="1" dirty="0">
                <a:cs typeface="Times New Roman" pitchFamily="18" charset="0"/>
              </a:rPr>
              <a:t>был очень серьезный и самостоятельный. </a:t>
            </a:r>
            <a:r>
              <a:rPr lang="ru-RU" altLang="ru-RU" sz="2400" b="1" dirty="0" smtClean="0">
                <a:cs typeface="Times New Roman" pitchFamily="18" charset="0"/>
              </a:rPr>
              <a:t> В четыре </a:t>
            </a:r>
            <a:r>
              <a:rPr lang="ru-RU" altLang="ru-RU" sz="2400" b="1" dirty="0">
                <a:cs typeface="Times New Roman" pitchFamily="18" charset="0"/>
              </a:rPr>
              <a:t>года читать научился, а в шесть уже сам себе суп варил... </a:t>
            </a:r>
            <a:r>
              <a:rPr lang="ru-RU" altLang="ru-RU" sz="2400" b="1" dirty="0" smtClean="0">
                <a:cs typeface="Times New Roman" pitchFamily="18" charset="0"/>
              </a:rPr>
              <a:t>У </a:t>
            </a:r>
            <a:r>
              <a:rPr lang="ru-RU" altLang="ru-RU" sz="2400" b="1" dirty="0">
                <a:cs typeface="Times New Roman" pitchFamily="18" charset="0"/>
              </a:rPr>
              <a:t>него спереди волосы торчком, как будто корова его </a:t>
            </a:r>
            <a:r>
              <a:rPr lang="ru-RU" altLang="ru-RU" sz="2400" b="1" dirty="0" smtClean="0">
                <a:cs typeface="Times New Roman" pitchFamily="18" charset="0"/>
              </a:rPr>
              <a:t>лизнула. </a:t>
            </a:r>
            <a:endParaRPr lang="ru-RU" altLang="ru-RU" sz="2400" b="1" dirty="0">
              <a:latin typeface="Arial" charset="0"/>
            </a:endParaRPr>
          </a:p>
        </p:txBody>
      </p:sp>
      <p:pic>
        <p:nvPicPr>
          <p:cNvPr id="1026" name="Picture 2" descr="C:\Users\Microstar\Pictures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0377" y="-56779"/>
            <a:ext cx="4321175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2443372" y="-93258"/>
            <a:ext cx="4321175" cy="4321175"/>
            <a:chOff x="2266736" y="45323"/>
            <a:chExt cx="4321175" cy="4321175"/>
          </a:xfrm>
        </p:grpSpPr>
        <p:sp>
          <p:nvSpPr>
            <p:cNvPr id="17" name="Овал 16"/>
            <p:cNvSpPr/>
            <p:nvPr/>
          </p:nvSpPr>
          <p:spPr>
            <a:xfrm>
              <a:off x="2266736" y="45323"/>
              <a:ext cx="4321175" cy="4321175"/>
            </a:xfrm>
            <a:prstGeom prst="ellipse">
              <a:avLst/>
            </a:prstGeom>
            <a:solidFill>
              <a:srgbClr val="CDFEB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5683908" y="519782"/>
              <a:ext cx="220717" cy="23496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5715406" y="6336195"/>
            <a:ext cx="1584176" cy="4572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проверка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3" name="Picture 8" descr="http://img-fotki.yandex.ru/get/6427/130884706.5b/0_98fa0_edac99bb_X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3188" y="301404"/>
            <a:ext cx="2582740" cy="380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>
            <a:off x="2709837" y="195596"/>
            <a:ext cx="3960440" cy="38164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http://www.simpletutorials.ru/wp-content/uploads/2011/09/arrow.jpe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73735" y="6234682"/>
            <a:ext cx="540043" cy="54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899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4991224" y="2276872"/>
            <a:ext cx="3706592" cy="52322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Угадай  портрет героя</a:t>
            </a:r>
            <a:endParaRPr lang="ru-RU" sz="28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>
            <a:hlinkClick r:id="rId4" action="ppaction://hlinksldjump"/>
          </p:cNvPr>
          <p:cNvSpPr txBox="1"/>
          <p:nvPr/>
        </p:nvSpPr>
        <p:spPr>
          <a:xfrm>
            <a:off x="5004048" y="1484784"/>
            <a:ext cx="3542958" cy="523220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Страницы биографии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>
            <a:hlinkClick r:id="rId5" action="ppaction://hlinksldjump"/>
          </p:cNvPr>
          <p:cNvSpPr txBox="1"/>
          <p:nvPr/>
        </p:nvSpPr>
        <p:spPr>
          <a:xfrm>
            <a:off x="5179480" y="2996952"/>
            <a:ext cx="3111750" cy="954107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Доска  сказочных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объявлений</a:t>
            </a:r>
            <a:endParaRPr lang="ru-RU" sz="28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>
            <a:hlinkClick r:id="rId6" action="ppaction://hlinksldjump"/>
          </p:cNvPr>
          <p:cNvSpPr txBox="1"/>
          <p:nvPr/>
        </p:nvSpPr>
        <p:spPr>
          <a:xfrm>
            <a:off x="4991224" y="4122658"/>
            <a:ext cx="3300006" cy="52322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Четвёртый лишний</a:t>
            </a:r>
            <a:endParaRPr lang="ru-RU" sz="2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>
            <a:hlinkClick r:id="rId7" action="ppaction://hlinksldjump"/>
          </p:cNvPr>
          <p:cNvSpPr txBox="1"/>
          <p:nvPr/>
        </p:nvSpPr>
        <p:spPr>
          <a:xfrm>
            <a:off x="5479050" y="4903105"/>
            <a:ext cx="2324354" cy="52322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быстрее?</a:t>
            </a:r>
            <a:endParaRPr lang="ru-RU" sz="2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Умножение 6">
            <a:hlinkClick r:id="" action="ppaction://hlinkshowjump?jump=endshow"/>
          </p:cNvPr>
          <p:cNvSpPr/>
          <p:nvPr/>
        </p:nvSpPr>
        <p:spPr>
          <a:xfrm>
            <a:off x="8100392" y="6165304"/>
            <a:ext cx="770384" cy="707544"/>
          </a:xfrm>
          <a:prstGeom prst="mathMultiply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7638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lib-revda.ru/files/39.gi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3061" r="21296"/>
          <a:stretch/>
        </p:blipFill>
        <p:spPr bwMode="auto">
          <a:xfrm rot="504962">
            <a:off x="6363349" y="2361766"/>
            <a:ext cx="2410675" cy="381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абличка 3"/>
          <p:cNvSpPr/>
          <p:nvPr/>
        </p:nvSpPr>
        <p:spPr>
          <a:xfrm>
            <a:off x="212288" y="4653136"/>
            <a:ext cx="5884598" cy="1560195"/>
          </a:xfrm>
          <a:prstGeom prst="plaque">
            <a:avLst/>
          </a:prstGeom>
          <a:solidFill>
            <a:srgbClr val="CDFEB4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И </a:t>
            </a:r>
            <a:r>
              <a:rPr lang="ru-RU" sz="2400" b="1" dirty="0" smtClean="0"/>
              <a:t>Барсиком </a:t>
            </a:r>
            <a:r>
              <a:rPr lang="ru-RU" sz="2400" b="1" dirty="0"/>
              <a:t>меня </a:t>
            </a:r>
            <a:r>
              <a:rPr lang="ru-RU" sz="2400" b="1" dirty="0" smtClean="0"/>
              <a:t>звали, и Пушком,  Оболтусом. Только всё мне это не нравится. Я хочу </a:t>
            </a:r>
            <a:r>
              <a:rPr lang="ru-RU" sz="2400" b="1" dirty="0"/>
              <a:t>фамилию </a:t>
            </a:r>
            <a:r>
              <a:rPr lang="ru-RU" sz="2400" b="1" dirty="0" smtClean="0"/>
              <a:t> </a:t>
            </a:r>
            <a:r>
              <a:rPr lang="ru-RU" sz="2400" b="1" dirty="0"/>
              <a:t>иметь</a:t>
            </a:r>
            <a:r>
              <a:rPr lang="ru-RU" sz="2400" b="1" dirty="0" smtClean="0"/>
              <a:t>… </a:t>
            </a:r>
            <a:endParaRPr lang="ru-RU" altLang="ru-RU" sz="2400" b="1" dirty="0">
              <a:latin typeface="Arial" charset="0"/>
            </a:endParaRPr>
          </a:p>
        </p:txBody>
      </p:sp>
      <p:pic>
        <p:nvPicPr>
          <p:cNvPr id="1026" name="Picture 2" descr="C:\Users\Microstar\Pictures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0377" y="-56779"/>
            <a:ext cx="4321175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2443372" y="-93258"/>
            <a:ext cx="4321175" cy="4321175"/>
            <a:chOff x="2266736" y="45323"/>
            <a:chExt cx="4321175" cy="4321175"/>
          </a:xfrm>
        </p:grpSpPr>
        <p:sp>
          <p:nvSpPr>
            <p:cNvPr id="17" name="Овал 16"/>
            <p:cNvSpPr/>
            <p:nvPr/>
          </p:nvSpPr>
          <p:spPr>
            <a:xfrm>
              <a:off x="2266736" y="45323"/>
              <a:ext cx="4321175" cy="4321175"/>
            </a:xfrm>
            <a:prstGeom prst="ellipse">
              <a:avLst/>
            </a:prstGeom>
            <a:solidFill>
              <a:srgbClr val="CDFEB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5683908" y="519782"/>
              <a:ext cx="220717" cy="23496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5715406" y="6336195"/>
            <a:ext cx="1584176" cy="4572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проверка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5" name="Picture 4" descr="http://ru1.anyfad.com/items/t1@15d1d264-5e9c-407d-8258-962e9b369e6a/Kot-Matroskin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71695" y="489533"/>
            <a:ext cx="2365321" cy="3432758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>
            <a:off x="2690744" y="159117"/>
            <a:ext cx="3960440" cy="38164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http://www.simpletutorials.ru/wp-content/uploads/2011/09/arrow.jpe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73735" y="6234682"/>
            <a:ext cx="540043" cy="54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5276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lib-revda.ru/files/39.gi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3061" r="21296"/>
          <a:stretch/>
        </p:blipFill>
        <p:spPr bwMode="auto">
          <a:xfrm rot="504962">
            <a:off x="6363349" y="2361766"/>
            <a:ext cx="2410675" cy="381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абличка 3"/>
          <p:cNvSpPr/>
          <p:nvPr/>
        </p:nvSpPr>
        <p:spPr>
          <a:xfrm>
            <a:off x="90474" y="3765286"/>
            <a:ext cx="6159912" cy="3000375"/>
          </a:xfrm>
          <a:prstGeom prst="plaque">
            <a:avLst/>
          </a:prstGeom>
          <a:solidFill>
            <a:srgbClr val="CDFEB4"/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Каждое утро он просыпался в своей маленькой квартире, умывался, завтракал и отправлялся на работу в зоопарк</a:t>
            </a:r>
            <a:r>
              <a:rPr lang="ru-RU" sz="2400" b="1" dirty="0" smtClean="0"/>
              <a:t>.</a:t>
            </a:r>
            <a:r>
              <a:rPr lang="ru-RU" sz="2400" b="1" dirty="0"/>
              <a:t> Дома он читал газеты, курил трубку и весь вечер играл сам с собой в крестики-нолики.</a:t>
            </a:r>
          </a:p>
        </p:txBody>
      </p:sp>
      <p:pic>
        <p:nvPicPr>
          <p:cNvPr id="1026" name="Picture 2" descr="C:\Users\Microstar\Pictures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0377" y="-56779"/>
            <a:ext cx="4321175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2443372" y="-93258"/>
            <a:ext cx="4321175" cy="4321175"/>
            <a:chOff x="2266736" y="45323"/>
            <a:chExt cx="4321175" cy="4321175"/>
          </a:xfrm>
        </p:grpSpPr>
        <p:sp>
          <p:nvSpPr>
            <p:cNvPr id="17" name="Овал 16"/>
            <p:cNvSpPr/>
            <p:nvPr/>
          </p:nvSpPr>
          <p:spPr>
            <a:xfrm>
              <a:off x="2266736" y="45323"/>
              <a:ext cx="4321175" cy="4321175"/>
            </a:xfrm>
            <a:prstGeom prst="ellipse">
              <a:avLst/>
            </a:prstGeom>
            <a:solidFill>
              <a:srgbClr val="CDFEB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5683908" y="519782"/>
              <a:ext cx="220717" cy="23496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5715406" y="6336195"/>
            <a:ext cx="1584176" cy="4572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проверка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freelance.ru/img/portfolio/pics/00/0E/F0/979064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70430" y="403747"/>
            <a:ext cx="2867058" cy="382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>
            <a:off x="2690744" y="159117"/>
            <a:ext cx="3960440" cy="38164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6" action="ppaction://hlinksldjump" highlightClick="1"/>
          </p:cNvPr>
          <p:cNvSpPr/>
          <p:nvPr/>
        </p:nvSpPr>
        <p:spPr>
          <a:xfrm>
            <a:off x="8622792" y="6293608"/>
            <a:ext cx="521208" cy="521208"/>
          </a:xfrm>
          <a:prstGeom prst="actionButtonHome">
            <a:avLst/>
          </a:prstGeom>
          <a:solidFill>
            <a:srgbClr val="CDF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227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3" y="1412362"/>
            <a:ext cx="6523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1.Кто </a:t>
            </a:r>
            <a:r>
              <a:rPr lang="ru-RU" sz="2800" dirty="0"/>
              <a:t>научил </a:t>
            </a:r>
            <a:r>
              <a:rPr lang="ru-RU" sz="2800" dirty="0" err="1"/>
              <a:t>Матроскина</a:t>
            </a:r>
            <a:r>
              <a:rPr lang="ru-RU" sz="2800" dirty="0"/>
              <a:t> разговаривать?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73664" y="1849096"/>
            <a:ext cx="3006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Профессор </a:t>
            </a:r>
            <a:r>
              <a:rPr lang="ru-RU" sz="2800" b="1" dirty="0" err="1" smtClean="0">
                <a:solidFill>
                  <a:srgbClr val="FF0000"/>
                </a:solidFill>
              </a:rPr>
              <a:t>Сёмин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6858" y="2110706"/>
            <a:ext cx="60719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2.Как </a:t>
            </a:r>
            <a:r>
              <a:rPr lang="ru-RU" sz="2800" dirty="0"/>
              <a:t>звали корову, которую купил кот </a:t>
            </a:r>
            <a:r>
              <a:rPr lang="ru-RU" sz="2800" dirty="0" err="1"/>
              <a:t>Матроскин</a:t>
            </a:r>
            <a:r>
              <a:rPr lang="ru-RU" sz="2800" dirty="0"/>
              <a:t>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67232" y="2431417"/>
            <a:ext cx="1212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Мурка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6888" y="3064813"/>
            <a:ext cx="5256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3.Чем </a:t>
            </a:r>
            <a:r>
              <a:rPr lang="ru-RU" sz="2800" dirty="0"/>
              <a:t>«питается» трактор Митя?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01611" y="3056537"/>
            <a:ext cx="2078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продуктами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9602" y="3597357"/>
            <a:ext cx="6867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4.Что </a:t>
            </a:r>
            <a:r>
              <a:rPr lang="ru-RU" sz="2800" dirty="0"/>
              <a:t>послал почтальон Печкин маме и папе дяди Фёдора для опознания?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20408" y="4085292"/>
            <a:ext cx="1614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пуговицу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0390" y="4684549"/>
            <a:ext cx="9031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5.Какую награду получил почтальон Печкин за мальчика?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032315" y="5207769"/>
            <a:ext cx="184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велосипед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Кто быстрее?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84962" y="5504009"/>
            <a:ext cx="7057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6.Какое имя дали телёнку кот и дядя Фёдор?</a:t>
            </a:r>
            <a:endParaRPr lang="ru-RU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7232752" y="5901930"/>
            <a:ext cx="1590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Гаврюша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09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21" grpId="0"/>
      <p:bldP spid="22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50531" y="1277234"/>
            <a:ext cx="873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пять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464" y="1851498"/>
            <a:ext cx="5914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2.Как звали подружку девочки Веры?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293353" y="2064736"/>
            <a:ext cx="1369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Анфиса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3905" y="1064461"/>
            <a:ext cx="68553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1.Сколько </a:t>
            </a:r>
            <a:r>
              <a:rPr lang="ru-RU" sz="2800" dirty="0"/>
              <a:t>злых дел ежедневно совершала старуха Шапокляк?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727" y="2374718"/>
            <a:ext cx="6725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3.Как звали галчонка из повести  про Дядю</a:t>
            </a:r>
          </a:p>
          <a:p>
            <a:r>
              <a:rPr lang="ru-RU" sz="2800" dirty="0" smtClean="0"/>
              <a:t> Фёдора?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057071" y="2794268"/>
            <a:ext cx="1605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Хватайка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9073" y="3328825"/>
            <a:ext cx="7235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4.Какой </a:t>
            </a:r>
            <a:r>
              <a:rPr lang="ru-RU" sz="2800" dirty="0"/>
              <a:t>журнал выписывал себе дядя Фёдор?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8378" y="3552803"/>
            <a:ext cx="1755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Мурзилка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2464" y="3848139"/>
            <a:ext cx="73191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5.Какую </a:t>
            </a:r>
            <a:r>
              <a:rPr lang="ru-RU" sz="2800" dirty="0"/>
              <a:t>награду получил почтальон Печкин от родителей дяди Фёдора?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06280" y="4497685"/>
            <a:ext cx="184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велосипед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073" y="4759295"/>
            <a:ext cx="7016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6.На каком музыкальном инструменте играл </a:t>
            </a:r>
          </a:p>
          <a:p>
            <a:r>
              <a:rPr lang="ru-RU" sz="2800" dirty="0" smtClean="0"/>
              <a:t>кот </a:t>
            </a:r>
            <a:r>
              <a:rPr lang="ru-RU" sz="2800" dirty="0" err="1" smtClean="0"/>
              <a:t>Матроскин</a:t>
            </a:r>
            <a:r>
              <a:rPr lang="ru-RU" sz="2800" dirty="0" smtClean="0"/>
              <a:t>? 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186858" y="5236348"/>
            <a:ext cx="1657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на гитаре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67288" cy="789823"/>
          </a:xfrm>
        </p:spPr>
        <p:txBody>
          <a:bodyPr/>
          <a:lstStyle/>
          <a:p>
            <a:r>
              <a:rPr lang="ru-RU" dirty="0" smtClean="0"/>
              <a:t>Кто быстрее?</a:t>
            </a:r>
            <a:endParaRPr lang="ru-RU" dirty="0"/>
          </a:p>
        </p:txBody>
      </p:sp>
      <p:sp>
        <p:nvSpPr>
          <p:cNvPr id="18" name="Управляющая кнопка: домой 17">
            <a:hlinkClick r:id="rId3" action="ppaction://hlinksldjump" highlightClick="1"/>
          </p:cNvPr>
          <p:cNvSpPr/>
          <p:nvPr/>
        </p:nvSpPr>
        <p:spPr>
          <a:xfrm>
            <a:off x="8370773" y="6123545"/>
            <a:ext cx="521208" cy="521208"/>
          </a:xfrm>
          <a:prstGeom prst="actionButtonHome">
            <a:avLst/>
          </a:prstGeom>
          <a:solidFill>
            <a:srgbClr val="CDF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880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7944" y="652943"/>
            <a:ext cx="4752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Эдуард  Успенский – один </a:t>
            </a:r>
          </a:p>
          <a:p>
            <a:pPr algn="ctr"/>
            <a:r>
              <a:rPr lang="ru-RU" sz="2800" b="1" dirty="0" smtClean="0"/>
              <a:t>из самых любимых детских писателей.</a:t>
            </a:r>
          </a:p>
          <a:p>
            <a:pPr algn="ctr"/>
            <a:r>
              <a:rPr lang="ru-RU" sz="2800" b="1" dirty="0" smtClean="0"/>
              <a:t>Родился </a:t>
            </a:r>
            <a:r>
              <a:rPr lang="ru-RU" sz="2800" b="1" dirty="0"/>
              <a:t>22 декабря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1937 года в г. Егорьевске, Московской области.</a:t>
            </a:r>
          </a:p>
          <a:p>
            <a:pPr algn="ctr"/>
            <a:r>
              <a:rPr lang="ru-RU" sz="2800" b="1" dirty="0" smtClean="0"/>
              <a:t>После окончания школы</a:t>
            </a:r>
          </a:p>
          <a:p>
            <a:pPr algn="ctr"/>
            <a:r>
              <a:rPr lang="ru-RU" sz="2800" b="1" dirty="0" smtClean="0"/>
              <a:t> поступил в авиационный институт </a:t>
            </a:r>
          </a:p>
          <a:p>
            <a:pPr algn="ctr"/>
            <a:r>
              <a:rPr lang="ru-RU" sz="2800" b="1" dirty="0" smtClean="0"/>
              <a:t>и выучился на инженера.</a:t>
            </a:r>
          </a:p>
          <a:p>
            <a:pPr algn="ctr"/>
            <a:r>
              <a:rPr lang="ru-RU" sz="2800" b="1" dirty="0" smtClean="0"/>
              <a:t>Свой путь в литературу он начал в 1960 году.</a:t>
            </a:r>
          </a:p>
          <a:p>
            <a:endParaRPr lang="ru-RU" sz="2400" b="1" dirty="0"/>
          </a:p>
        </p:txBody>
      </p:sp>
      <p:pic>
        <p:nvPicPr>
          <p:cNvPr id="1028" name="Picture 4" descr="http://www.skazka.com.ru/files/photos/large42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7FBFA"/>
              </a:clrFrom>
              <a:clrTo>
                <a:srgbClr val="F7FB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5004" y="425013"/>
            <a:ext cx="3826503" cy="602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4517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51870" y="633538"/>
            <a:ext cx="38805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В </a:t>
            </a:r>
            <a:r>
              <a:rPr lang="ru-RU" sz="2800" b="1" dirty="0" smtClean="0"/>
              <a:t>1966 году  </a:t>
            </a:r>
            <a:r>
              <a:rPr lang="ru-RU" sz="2800" b="1" dirty="0"/>
              <a:t>Эдуард Успенский стал популярен благодаря </a:t>
            </a:r>
            <a:r>
              <a:rPr lang="ru-RU" sz="2800" b="1" dirty="0" smtClean="0"/>
              <a:t> сказочной повести «Крокодил </a:t>
            </a:r>
            <a:r>
              <a:rPr lang="ru-RU" sz="2800" b="1" dirty="0"/>
              <a:t>Гена и его </a:t>
            </a:r>
            <a:r>
              <a:rPr lang="ru-RU" sz="2800" b="1" dirty="0" smtClean="0"/>
              <a:t>друзья». За ним последовали не менее интересные книги </a:t>
            </a:r>
            <a:r>
              <a:rPr lang="ru-RU" sz="2800" b="1" dirty="0"/>
              <a:t>«Вниз по волшебной реке», </a:t>
            </a:r>
            <a:r>
              <a:rPr lang="ru-RU" sz="2800" b="1" dirty="0" smtClean="0"/>
              <a:t>«Дядя Фёдор , пёс и кот», «Школа клоунов» и другие.</a:t>
            </a:r>
          </a:p>
          <a:p>
            <a:endParaRPr lang="ru-RU" sz="2400" b="1" dirty="0"/>
          </a:p>
        </p:txBody>
      </p:sp>
      <p:pic>
        <p:nvPicPr>
          <p:cNvPr id="5130" name="Picture 10" descr="http://t2.gstatic.com/images?q=tbn:ANd9GcT4v5f2UfXyKCKTu4QlwM4svrvMqakAcCCk93PM_l1rra9KxYx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39073" y="410284"/>
            <a:ext cx="2092847" cy="277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ILYA\Desktop\068067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859233">
            <a:off x="657254" y="3195031"/>
            <a:ext cx="2189934" cy="290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img2.labirint.ru/books4/32710/bi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324263">
            <a:off x="2597944" y="2564905"/>
            <a:ext cx="2095500" cy="3030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300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6950" y="3933056"/>
            <a:ext cx="776605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Он является автором сценариев мультфильмов, работал в детских передачах «</a:t>
            </a:r>
            <a:r>
              <a:rPr lang="ru-RU" sz="2800" b="1" dirty="0" err="1" smtClean="0"/>
              <a:t>Радионяня</a:t>
            </a:r>
            <a:r>
              <a:rPr lang="ru-RU" sz="2800" b="1" dirty="0" smtClean="0"/>
              <a:t>», «</a:t>
            </a:r>
            <a:r>
              <a:rPr lang="ru-RU" sz="2800" b="1" dirty="0" err="1" smtClean="0"/>
              <a:t>АБВГДейка</a:t>
            </a:r>
            <a:r>
              <a:rPr lang="ru-RU" sz="2800" b="1" dirty="0" smtClean="0"/>
              <a:t>», «В нашу гавань заходили корабли», стал автором идеи создания детского издательства «Самовар».</a:t>
            </a:r>
          </a:p>
          <a:p>
            <a:endParaRPr lang="ru-RU" sz="2400" b="1" dirty="0"/>
          </a:p>
        </p:txBody>
      </p:sp>
      <p:pic>
        <p:nvPicPr>
          <p:cNvPr id="5" name="Picture 2" descr="http://www.knigi.ru/images/S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087" y="416364"/>
            <a:ext cx="2296917" cy="3246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chool4.k-ur.ru/index.files/budni/Budni/ABVGD_201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401615"/>
            <a:ext cx="4399252" cy="33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284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raudiobook.ru/_nw/22/898148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0284" y="404664"/>
            <a:ext cx="285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ru.hellomagazine.com/images/2014/september/katya/lazareva10092014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964041">
            <a:off x="648614" y="3375973"/>
            <a:ext cx="2068687" cy="2911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32500" y="797510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Его книги переведены более чем на 25 языков и выходили в Финляндии, Франции, Японии, США. </a:t>
            </a:r>
          </a:p>
          <a:p>
            <a:pPr algn="ctr"/>
            <a:r>
              <a:rPr lang="ru-RU" sz="2800" b="1" dirty="0"/>
              <a:t>В 2010 году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Эдуарду </a:t>
            </a:r>
            <a:r>
              <a:rPr lang="ru-RU" sz="2800" b="1" dirty="0"/>
              <a:t>Успенскому присуждена премия </a:t>
            </a:r>
            <a:r>
              <a:rPr lang="ru-RU" sz="2800" b="1" dirty="0" smtClean="0"/>
              <a:t>имени</a:t>
            </a:r>
          </a:p>
          <a:p>
            <a:pPr algn="ctr"/>
            <a:r>
              <a:rPr lang="ru-RU" sz="2800" b="1" dirty="0" smtClean="0"/>
              <a:t> Корнея Чуковского </a:t>
            </a:r>
            <a:endParaRPr lang="ru-RU" sz="2800" b="1" dirty="0"/>
          </a:p>
          <a:p>
            <a:pPr algn="ctr"/>
            <a:r>
              <a:rPr lang="ru-RU" sz="2800" b="1" dirty="0"/>
              <a:t>«За выдающиеся творческие достижения в отечественной детской литературе».</a:t>
            </a:r>
          </a:p>
        </p:txBody>
      </p:sp>
      <p:pic>
        <p:nvPicPr>
          <p:cNvPr id="5124" name="Picture 4" descr="https://i.livelib.ru/boocover/1000009193/200/3158/Lyubimaya_devochka_dyadi_Fedor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73262" y="3018218"/>
            <a:ext cx="2090194" cy="308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омой 1">
            <a:hlinkClick r:id="rId6" action="ppaction://hlinksldjump" highlightClick="1"/>
          </p:cNvPr>
          <p:cNvSpPr/>
          <p:nvPr/>
        </p:nvSpPr>
        <p:spPr>
          <a:xfrm>
            <a:off x="8370773" y="6123545"/>
            <a:ext cx="521208" cy="521208"/>
          </a:xfrm>
          <a:prstGeom prst="actionButtonHome">
            <a:avLst/>
          </a:prstGeom>
          <a:solidFill>
            <a:srgbClr val="CDF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7346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rostar\Desktop\67130441_1290856486_svitolk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05798"/>
            <a:ext cx="4848225" cy="51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92041" y="1700808"/>
            <a:ext cx="41162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cs typeface="Arial" panose="020B0604020202020204" pitchFamily="34" charset="0"/>
              </a:rPr>
              <a:t>«</a:t>
            </a:r>
            <a:r>
              <a:rPr lang="ru-RU" sz="2800" b="1" i="1" dirty="0" err="1">
                <a:cs typeface="Arial" panose="020B0604020202020204" pitchFamily="34" charset="0"/>
              </a:rPr>
              <a:t>Атдам</a:t>
            </a:r>
            <a:r>
              <a:rPr lang="ru-RU" sz="2800" b="1" i="1" dirty="0">
                <a:cs typeface="Arial" panose="020B0604020202020204" pitchFamily="34" charset="0"/>
              </a:rPr>
              <a:t> в </a:t>
            </a:r>
            <a:r>
              <a:rPr lang="ru-RU" sz="2800" b="1" i="1" dirty="0" err="1">
                <a:cs typeface="Arial" panose="020B0604020202020204" pitchFamily="34" charset="0"/>
              </a:rPr>
              <a:t>харошые</a:t>
            </a:r>
            <a:r>
              <a:rPr lang="ru-RU" sz="2800" b="1" i="1" dirty="0">
                <a:cs typeface="Arial" panose="020B0604020202020204" pitchFamily="34" charset="0"/>
              </a:rPr>
              <a:t> руки </a:t>
            </a:r>
            <a:r>
              <a:rPr lang="ru-RU" sz="2800" b="1" i="1" dirty="0" err="1">
                <a:cs typeface="Arial" panose="020B0604020202020204" pitchFamily="34" charset="0"/>
              </a:rPr>
              <a:t>васпитаную</a:t>
            </a:r>
            <a:r>
              <a:rPr lang="ru-RU" sz="2800" b="1" i="1" dirty="0">
                <a:cs typeface="Arial" panose="020B0604020202020204" pitchFamily="34" charset="0"/>
              </a:rPr>
              <a:t> крысу. Кличка Лариса. </a:t>
            </a:r>
            <a:r>
              <a:rPr lang="ru-RU" sz="2800" b="1" i="1" dirty="0" err="1">
                <a:cs typeface="Arial" panose="020B0604020202020204" pitchFamily="34" charset="0"/>
              </a:rPr>
              <a:t>Акрас</a:t>
            </a:r>
            <a:r>
              <a:rPr lang="ru-RU" sz="2800" b="1" i="1" dirty="0">
                <a:cs typeface="Arial" panose="020B0604020202020204" pitchFamily="34" charset="0"/>
              </a:rPr>
              <a:t> серый. Хвост - </a:t>
            </a:r>
            <a:r>
              <a:rPr lang="ru-RU" sz="2800" b="1" i="1" dirty="0" err="1">
                <a:cs typeface="Arial" panose="020B0604020202020204" pitchFamily="34" charset="0"/>
              </a:rPr>
              <a:t>десят</a:t>
            </a:r>
            <a:r>
              <a:rPr lang="ru-RU" sz="2800" b="1" i="1" dirty="0"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cs typeface="Arial" panose="020B0604020202020204" pitchFamily="34" charset="0"/>
              </a:rPr>
              <a:t>сантеметраф</a:t>
            </a:r>
            <a:r>
              <a:rPr lang="ru-RU" sz="2800" b="1" i="1" dirty="0">
                <a:cs typeface="Arial" panose="020B0604020202020204" pitchFamily="34" charset="0"/>
              </a:rPr>
              <a:t>».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2052" name="Picture 4" descr="http://vignette3.wikia.nocookie.net/domovoy/images/0/04/%D0%A8%D0%B0%D0%BF%D0%BE%D0%BA%D0%BB%D1%8F%D0%BA_%D0%B2_%D0%BC%D1%83%D0%BB%D1%8C%D1%82%D1%84%D0%B8%D0%BB%D1%8C%D0%BC%D0%B5.jpg/revision/latest?cb=20131011113701&amp;path-prefix=ru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795444"/>
            <a:ext cx="342433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spc="5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chemeClr val="accent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eeskneesCTT" pitchFamily="2" charset="0"/>
              </a:rPr>
              <a:t>объявление</a:t>
            </a:r>
            <a:endParaRPr lang="ru-RU" sz="3600" b="1" spc="50" dirty="0">
              <a:ln w="12700" cmpd="sng">
                <a:solidFill>
                  <a:srgbClr val="FFC000"/>
                </a:solidFill>
                <a:prstDash val="solid"/>
              </a:ln>
              <a:solidFill>
                <a:schemeClr val="accent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eesknees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31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rostar\Desktop\67130441_1290856486_svitolk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05798"/>
            <a:ext cx="4848225" cy="51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795444"/>
            <a:ext cx="342433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spc="5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chemeClr val="accent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eeskneesCTT" pitchFamily="2" charset="0"/>
              </a:rPr>
              <a:t>объявление</a:t>
            </a:r>
            <a:endParaRPr lang="ru-RU" sz="3600" b="1" spc="50" dirty="0">
              <a:ln w="12700" cmpd="sng">
                <a:solidFill>
                  <a:srgbClr val="FFC000"/>
                </a:solidFill>
                <a:prstDash val="solid"/>
              </a:ln>
              <a:solidFill>
                <a:schemeClr val="accent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eeskneesCTT" pitchFamily="2" charset="0"/>
            </a:endParaRPr>
          </a:p>
        </p:txBody>
      </p:sp>
      <p:pic>
        <p:nvPicPr>
          <p:cNvPr id="6" name="Picture 2" descr="http://www.fotokonkurs.ru/uploads/comments/2010/12/29/517766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2903" y="3356992"/>
            <a:ext cx="2969625" cy="32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95712" y="1916832"/>
            <a:ext cx="38884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«</a:t>
            </a:r>
            <a:r>
              <a:rPr lang="ru-RU" sz="2800" b="1" i="1" dirty="0"/>
              <a:t>Реализую молокопродукты высокого качества. Ферма «Мурка LTD». </a:t>
            </a:r>
            <a:br>
              <a:rPr lang="ru-RU" sz="2800" b="1" i="1" dirty="0"/>
            </a:b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390779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rostar\Desktop\67130441_1290856486_svitolk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05798"/>
            <a:ext cx="4848225" cy="51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0465" y="2292701"/>
            <a:ext cx="3888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>
                <a:cs typeface="Arial" panose="020B0604020202020204" pitchFamily="34" charset="0"/>
              </a:rPr>
              <a:t>«Продаю ружьё для фотоохоты. Недорого». </a:t>
            </a:r>
          </a:p>
        </p:txBody>
      </p:sp>
      <p:pic>
        <p:nvPicPr>
          <p:cNvPr id="7" name="Объект 5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3112125"/>
            <a:ext cx="2541618" cy="345174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4067944" y="795444"/>
            <a:ext cx="342433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spc="5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chemeClr val="accent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eeskneesCTT" pitchFamily="2" charset="0"/>
              </a:rPr>
              <a:t>объявление</a:t>
            </a:r>
            <a:endParaRPr lang="ru-RU" sz="3600" b="1" spc="50" dirty="0">
              <a:ln w="12700" cmpd="sng">
                <a:solidFill>
                  <a:srgbClr val="FFC000"/>
                </a:solidFill>
                <a:prstDash val="solid"/>
              </a:ln>
              <a:solidFill>
                <a:schemeClr val="accent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eesknees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45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605</Words>
  <Application>Microsoft Office PowerPoint</Application>
  <PresentationFormat>Экран (4:3)</PresentationFormat>
  <Paragraphs>100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Весёлая викторина  по творчеству  Эдуарда Успенского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Найдите лишний персонаж</vt:lpstr>
      <vt:lpstr>Найдите лишний персонаж</vt:lpstr>
      <vt:lpstr>Найдите лишний персонаж</vt:lpstr>
      <vt:lpstr>Найдите лишний персонаж</vt:lpstr>
      <vt:lpstr>Найдите лишний персонаж</vt:lpstr>
      <vt:lpstr>Слайд 17</vt:lpstr>
      <vt:lpstr>Слайд 18</vt:lpstr>
      <vt:lpstr>Слайд 19</vt:lpstr>
      <vt:lpstr>Слайд 20</vt:lpstr>
      <vt:lpstr>Слайд 21</vt:lpstr>
      <vt:lpstr>Кто быстрее?</vt:lpstr>
      <vt:lpstr>Кто быстрее?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Microstar</dc:creator>
  <cp:lastModifiedBy>User</cp:lastModifiedBy>
  <cp:revision>81</cp:revision>
  <dcterms:created xsi:type="dcterms:W3CDTF">2016-11-21T14:31:03Z</dcterms:created>
  <dcterms:modified xsi:type="dcterms:W3CDTF">2023-03-24T07:13:55Z</dcterms:modified>
</cp:coreProperties>
</file>